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303" r:id="rId3"/>
    <p:sldId id="304" r:id="rId4"/>
    <p:sldId id="305" r:id="rId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660033"/>
    <a:srgbClr val="FF0066"/>
    <a:srgbClr val="AB2328"/>
    <a:srgbClr val="CCFF99"/>
    <a:srgbClr val="009900"/>
    <a:srgbClr val="256E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5" autoAdjust="0"/>
    <p:restoredTop sz="94598" autoAdjust="0"/>
  </p:normalViewPr>
  <p:slideViewPr>
    <p:cSldViewPr>
      <p:cViewPr varScale="1">
        <p:scale>
          <a:sx n="86" d="100"/>
          <a:sy n="86" d="100"/>
        </p:scale>
        <p:origin x="-894" y="-90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A35AADC-86E4-440F-934F-1F7679EF5C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1717-2F9F-4631-B453-BF8CC56EBA37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75B6A-0DA9-484F-8120-76BB616DA926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/>
            </a:lvl2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86C63-4F6B-49D2-9E65-9B2BC0FA1825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8D4E-DEAE-484F-9B95-69FF86F9D095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81075"/>
            <a:ext cx="2057400" cy="5145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81075"/>
            <a:ext cx="6019800" cy="5145088"/>
          </a:xfrm>
        </p:spPr>
        <p:txBody>
          <a:bodyPr vert="eaVert"/>
          <a:lstStyle>
            <a:lvl3pPr>
              <a:defRPr/>
            </a:lvl3pPr>
            <a:lvl5pPr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217B0-AB4E-4215-A349-232239DAF8EF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6F09C-C211-46F2-8A40-03EA74D0290D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762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  <a:p>
            <a:pPr>
              <a:spcBef>
                <a:spcPct val="20000"/>
              </a:spcBef>
              <a:defRPr/>
            </a:pPr>
            <a:endParaRPr lang="tr-TR" sz="1100">
              <a:solidFill>
                <a:srgbClr val="AB2328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928801"/>
            <a:ext cx="8258204" cy="4197361"/>
          </a:xfrm>
        </p:spPr>
        <p:txBody>
          <a:bodyPr/>
          <a:lstStyle>
            <a:lvl4pPr>
              <a:defRPr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8F480-BCA7-44B1-99D1-6E7845802207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773D4-DCA4-432A-880F-EF82C013A77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29132"/>
            <a:ext cx="7772400" cy="13398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45098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97A35-7F1D-466A-B36B-0CD642844DD5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A4D72-E6DC-4B8E-B4F8-A9E15CA3C2B3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86808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93FE2-F752-4EA2-85D8-7D161AE5DC53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3C6FD-274F-4A05-A885-3123D0E4F472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400052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3438" y="1928802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A1ADF-48D1-4E87-810C-E8B1FBCEBD29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FB707-E074-4AF4-B3FE-009650BF58E8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2A6EA-A783-4D3B-98CD-ADC4E8123FF9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524CD-1E74-4EE3-9847-19DD2C61D5A4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6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5B984-FD98-4EC4-9D65-71E818EC8E17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09506-AA49-4C9B-B797-6EDD3410DEC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643050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DC37-AB77-4456-A064-A57C7BBC9A68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9240-68E7-4769-9B82-19570AF6D17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928670"/>
            <a:ext cx="5486400" cy="3798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DEAB4-EC23-45CC-BF6D-8562ECF3AF73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B30A1-A982-466A-842B-D19CA0DFB214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810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  <a:endParaRPr lang="tr-TR" smtClean="0"/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43813" y="65722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B50DC3A1-126D-4C1D-9624-968F188D4F6B}" type="datetime1">
              <a:rPr lang="tr-TR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tr-TR"/>
              <a:t>1</a:t>
            </a:r>
          </a:p>
        </p:txBody>
      </p:sp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2746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404040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</p:txBody>
      </p:sp>
      <p:pic>
        <p:nvPicPr>
          <p:cNvPr id="3" name="Picture 9" descr="logoLAR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med">
    <p:pull dir="r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url=http://pamukcu.bel.tr/Default.asp?E_Belediyem=HaberDetay&amp;wtrx=25&amp;rct=j&amp;frm=1&amp;q=&amp;esrc=s&amp;sa=U&amp;ei=eYyxVMuBK8GtabeOgsgG&amp;ved=0CBoQ9QEwAw&amp;usg=AFQjCNHYSZiOdo6H85vIgQUq1FpIEYSsT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www.google.com.tr/url?url=https://www.turkiyemakine.com/turkiye-makine/turkiye-makine-detay.php?idnoxx=640&amp;idnox=44&amp;rct=j&amp;frm=1&amp;q=&amp;esrc=s&amp;sa=U&amp;ei=rIyxVMutK9T3ao6_gLAJ&amp;ved=0CDQQ9QEwEA&amp;usg=AFQjCNGdustzxFi_E5_tZQJQGMf3EjV-Pw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>
          <a:xfrm>
            <a:off x="357158" y="785794"/>
            <a:ext cx="8475663" cy="723896"/>
          </a:xfrm>
        </p:spPr>
        <p:txBody>
          <a:bodyPr/>
          <a:lstStyle/>
          <a:p>
            <a:pPr algn="ctr"/>
            <a:r>
              <a:rPr lang="tr-TR" b="1" dirty="0" err="1" smtClean="0">
                <a:solidFill>
                  <a:srgbClr val="CC0000"/>
                </a:solidFill>
              </a:rPr>
              <a:t>Agricultural</a:t>
            </a:r>
            <a:r>
              <a:rPr lang="tr-TR" b="1" dirty="0" smtClean="0">
                <a:solidFill>
                  <a:srgbClr val="CC0000"/>
                </a:solidFill>
              </a:rPr>
              <a:t> </a:t>
            </a:r>
            <a:r>
              <a:rPr lang="tr-TR" b="1" dirty="0" err="1" smtClean="0">
                <a:solidFill>
                  <a:srgbClr val="CC0000"/>
                </a:solidFill>
              </a:rPr>
              <a:t>Production</a:t>
            </a:r>
            <a:r>
              <a:rPr lang="tr-TR" b="1" dirty="0" smtClean="0">
                <a:solidFill>
                  <a:srgbClr val="CC0000"/>
                </a:solidFill>
              </a:rPr>
              <a:t> </a:t>
            </a:r>
            <a:r>
              <a:rPr lang="tr-TR" b="1" dirty="0" err="1" smtClean="0">
                <a:solidFill>
                  <a:srgbClr val="CC0000"/>
                </a:solidFill>
              </a:rPr>
              <a:t>Statistics</a:t>
            </a:r>
            <a:r>
              <a:rPr lang="tr-TR" b="1" dirty="0" smtClean="0">
                <a:solidFill>
                  <a:srgbClr val="CC0000"/>
                </a:solidFill>
              </a:rPr>
              <a:t> </a:t>
            </a:r>
            <a:r>
              <a:rPr lang="tr-TR" b="1" dirty="0" err="1" smtClean="0">
                <a:solidFill>
                  <a:srgbClr val="CC0000"/>
                </a:solidFill>
              </a:rPr>
              <a:t>Group</a:t>
            </a:r>
            <a:endParaRPr lang="tr-TR" b="1" dirty="0" smtClean="0">
              <a:solidFill>
                <a:srgbClr val="CC0000"/>
              </a:solidFill>
            </a:endParaRPr>
          </a:p>
        </p:txBody>
      </p:sp>
      <p:sp>
        <p:nvSpPr>
          <p:cNvPr id="13316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F8475FA-60E9-41DF-A4A6-2C2BA843B4E3}" type="datetime1">
              <a:rPr lang="tr-TR" smtClean="0">
                <a:cs typeface="Arial" charset="0"/>
              </a:rPr>
              <a:pPr/>
              <a:t>11.01.2015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BC3A42-58CC-42BE-A104-648EC933B5C7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571472" y="1643050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kern="0" dirty="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2- </a:t>
            </a:r>
            <a:r>
              <a:rPr lang="tr-TR" sz="3200" b="1" kern="0" dirty="0" err="1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Agricultural</a:t>
            </a:r>
            <a:r>
              <a:rPr lang="tr-TR" sz="3200" b="1" kern="0" dirty="0" smtClean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tr-TR" sz="3200" b="1" kern="0" dirty="0" err="1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machinary</a:t>
            </a:r>
            <a:r>
              <a:rPr lang="tr-TR" sz="3200" b="1" kern="0" dirty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tr-TR" sz="3200" b="1" kern="0" dirty="0" err="1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and</a:t>
            </a:r>
            <a:r>
              <a:rPr lang="tr-TR" sz="3200" b="1" kern="0" dirty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tr-TR" sz="3200" b="1" kern="0" dirty="0" err="1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equipment</a:t>
            </a:r>
            <a:r>
              <a:rPr lang="tr-TR" sz="3200" b="1" kern="0" dirty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tr-TR" sz="3200" b="1" kern="0" dirty="0" err="1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statistics</a:t>
            </a:r>
            <a:r>
              <a:rPr lang="tr-TR" sz="3200" b="1" kern="0" dirty="0">
                <a:solidFill>
                  <a:srgbClr val="0070C0"/>
                </a:solidFill>
                <a:ea typeface="Calibri" pitchFamily="34" charset="0"/>
                <a:cs typeface="Calibri" pitchFamily="34" charset="0"/>
              </a:rPr>
              <a:t> </a:t>
            </a:r>
            <a:endParaRPr lang="tr-TR" sz="3200" dirty="0">
              <a:solidFill>
                <a:srgbClr val="0070C0"/>
              </a:solidFill>
            </a:endParaRPr>
          </a:p>
        </p:txBody>
      </p:sp>
      <p:pic>
        <p:nvPicPr>
          <p:cNvPr id="13320" name="Picture 8" descr="Bizimkisi bir traktör hikaye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929066"/>
            <a:ext cx="3214710" cy="1985958"/>
          </a:xfrm>
          <a:prstGeom prst="rect">
            <a:avLst/>
          </a:prstGeom>
          <a:noFill/>
        </p:spPr>
      </p:pic>
      <p:pic>
        <p:nvPicPr>
          <p:cNvPr id="13322" name="Picture 10" descr="https://encrypted-tbn1.gstatic.com/images?q=tbn:ANd9GcSBYHn_WqJ_lTdhhKmk3YMmiQp5nwUP5XxeNxCwl7Az9zrvTuuGIE0pjds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143380"/>
            <a:ext cx="2143140" cy="1643074"/>
          </a:xfrm>
          <a:prstGeom prst="rect">
            <a:avLst/>
          </a:prstGeom>
          <a:noFill/>
        </p:spPr>
      </p:pic>
      <p:pic>
        <p:nvPicPr>
          <p:cNvPr id="13324" name="Picture 12" descr="https://encrypted-tbn0.gstatic.com/images?q=tbn:ANd9GcTLA-Y5IuzJcUDyzstWwLB5tWoSLw4oRgztHSzBgSdXRiw8Iz_ftvxHMgc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3500438"/>
            <a:ext cx="1714512" cy="22860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3CD50E4-5430-46F6-89FE-FE102049D916}" type="datetime1">
              <a:rPr lang="tr-TR" smtClean="0">
                <a:cs typeface="Arial" charset="0"/>
              </a:rPr>
              <a:pPr/>
              <a:t>11.01.2015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507F66-C481-41B7-B7BA-2AB189B8359C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 bwMode="auto">
          <a:xfrm>
            <a:off x="357158" y="785794"/>
            <a:ext cx="8258175" cy="541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2-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Agricultural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machinary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equipment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statistics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: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tr-TR" sz="2400" b="1" i="0" u="none" strike="noStrike" kern="0" cap="none" spc="0" normalizeH="0" baseline="0" noProof="0" dirty="0" smtClean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Data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are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compiled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yearly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with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the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cooperation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with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MoFAL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controlled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analysed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by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TurkStat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and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MoFAL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staff</a:t>
            </a:r>
            <a:r>
              <a:rPr kumimoji="0" lang="tr-T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2400" kern="0" dirty="0">
              <a:solidFill>
                <a:srgbClr val="000099"/>
              </a:solidFill>
              <a:ea typeface="Calibri" pitchFamily="34" charset="0"/>
              <a:cs typeface="Calibri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</a:pPr>
            <a:r>
              <a:rPr lang="tr-TR" sz="3200" b="1" dirty="0" err="1">
                <a:solidFill>
                  <a:srgbClr val="0070C0"/>
                </a:solidFill>
              </a:rPr>
              <a:t>The</a:t>
            </a:r>
            <a:r>
              <a:rPr lang="tr-TR" sz="3200" b="1" dirty="0">
                <a:solidFill>
                  <a:srgbClr val="0070C0"/>
                </a:solidFill>
              </a:rPr>
              <a:t> data </a:t>
            </a:r>
            <a:r>
              <a:rPr lang="tr-TR" sz="3200" b="1" dirty="0" err="1" smtClean="0">
                <a:solidFill>
                  <a:srgbClr val="0070C0"/>
                </a:solidFill>
              </a:rPr>
              <a:t>are</a:t>
            </a:r>
            <a:r>
              <a:rPr lang="tr-TR" sz="3200" b="1" dirty="0" smtClean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compiled</a:t>
            </a:r>
            <a:r>
              <a:rPr lang="tr-TR" sz="3200" b="1" dirty="0">
                <a:solidFill>
                  <a:srgbClr val="0070C0"/>
                </a:solidFill>
              </a:rPr>
              <a:t>  in </a:t>
            </a:r>
            <a:r>
              <a:rPr lang="tr-TR" sz="3200" b="1" dirty="0" err="1">
                <a:solidFill>
                  <a:srgbClr val="0070C0"/>
                </a:solidFill>
              </a:rPr>
              <a:t>electronic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basis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using</a:t>
            </a:r>
            <a:r>
              <a:rPr lang="tr-TR" sz="3200" b="1" dirty="0">
                <a:solidFill>
                  <a:srgbClr val="0070C0"/>
                </a:solidFill>
              </a:rPr>
              <a:t> </a:t>
            </a:r>
            <a:r>
              <a:rPr lang="tr-TR" sz="3200" b="1" dirty="0" err="1">
                <a:solidFill>
                  <a:srgbClr val="0070C0"/>
                </a:solidFill>
              </a:rPr>
              <a:t>Statistical</a:t>
            </a:r>
            <a:r>
              <a:rPr lang="tr-TR" sz="3200" b="1" dirty="0">
                <a:solidFill>
                  <a:srgbClr val="0070C0"/>
                </a:solidFill>
              </a:rPr>
              <a:t> Data Network (SDN) since 2007.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sz="2400" kern="0" dirty="0">
              <a:solidFill>
                <a:srgbClr val="000099"/>
              </a:solidFill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Calibri" pitchFamily="34" charset="0"/>
              <a:cs typeface="Calibri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71547"/>
            <a:ext cx="8258204" cy="5054616"/>
          </a:xfrm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</a:rPr>
              <a:t>Annual</a:t>
            </a:r>
            <a:r>
              <a:rPr lang="tr-TR" b="1" dirty="0" smtClean="0">
                <a:solidFill>
                  <a:srgbClr val="0070C0"/>
                </a:solidFill>
              </a:rPr>
              <a:t> data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collected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for</a:t>
            </a:r>
            <a:r>
              <a:rPr lang="tr-TR" b="1" dirty="0" smtClean="0">
                <a:solidFill>
                  <a:srgbClr val="0070C0"/>
                </a:solidFill>
              </a:rPr>
              <a:t> 87 </a:t>
            </a:r>
            <a:r>
              <a:rPr lang="tr-TR" b="1" dirty="0" err="1" smtClean="0">
                <a:solidFill>
                  <a:srgbClr val="0070C0"/>
                </a:solidFill>
              </a:rPr>
              <a:t>kinds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agricultural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equipment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machinery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</a:p>
          <a:p>
            <a:pPr>
              <a:buNone/>
            </a:pPr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smtClean="0">
                <a:solidFill>
                  <a:srgbClr val="0070C0"/>
                </a:solidFill>
              </a:rPr>
              <a:t>Data on </a:t>
            </a:r>
            <a:r>
              <a:rPr lang="tr-TR" b="1" dirty="0" err="1" smtClean="0">
                <a:solidFill>
                  <a:srgbClr val="0070C0"/>
                </a:solidFill>
              </a:rPr>
              <a:t>agricultural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equipment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machinery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statistics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annual</a:t>
            </a:r>
            <a:r>
              <a:rPr lang="tr-TR" b="1" dirty="0" smtClean="0">
                <a:solidFill>
                  <a:srgbClr val="0070C0"/>
                </a:solidFill>
              </a:rPr>
              <a:t>.  </a:t>
            </a:r>
          </a:p>
          <a:p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b="1" dirty="0" smtClean="0">
                <a:solidFill>
                  <a:srgbClr val="0070C0"/>
                </a:solidFill>
              </a:rPr>
              <a:t>Data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available</a:t>
            </a:r>
            <a:r>
              <a:rPr lang="tr-TR" b="1" dirty="0" smtClean="0">
                <a:solidFill>
                  <a:srgbClr val="0070C0"/>
                </a:solidFill>
              </a:rPr>
              <a:t> at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district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level</a:t>
            </a:r>
            <a:r>
              <a:rPr lang="tr-TR" b="1" dirty="0" smtClean="0">
                <a:solidFill>
                  <a:srgbClr val="0070C0"/>
                </a:solidFill>
              </a:rPr>
              <a:t> on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database</a:t>
            </a:r>
            <a:r>
              <a:rPr lang="tr-TR" b="1" dirty="0" smtClean="0">
                <a:solidFill>
                  <a:srgbClr val="0070C0"/>
                </a:solidFill>
              </a:rPr>
              <a:t> since 1991.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8F480-BCA7-44B1-99D1-6E7845802207}" type="datetime1">
              <a:rPr lang="tr-TR" smtClean="0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2773D4-DCA4-432A-880F-EF82C013A77A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8F480-BCA7-44B1-99D1-6E7845802207}" type="datetime1">
              <a:rPr lang="tr-TR" smtClean="0"/>
              <a:pPr>
                <a:defRPr/>
              </a:pPr>
              <a:t>11.01.2015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2773D4-DCA4-432A-880F-EF82C013A77A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tr-TR" sz="4000" b="1" dirty="0" err="1" smtClean="0">
                <a:solidFill>
                  <a:srgbClr val="0070C0"/>
                </a:solidFill>
                <a:latin typeface="Arial" charset="0"/>
              </a:rPr>
              <a:t>Thank</a:t>
            </a:r>
            <a:r>
              <a:rPr lang="tr-TR" sz="40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70C0"/>
                </a:solidFill>
                <a:latin typeface="Arial" charset="0"/>
              </a:rPr>
              <a:t>you</a:t>
            </a:r>
            <a:r>
              <a:rPr lang="tr-TR" sz="40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70C0"/>
                </a:solidFill>
                <a:latin typeface="Arial" charset="0"/>
              </a:rPr>
              <a:t>for</a:t>
            </a:r>
            <a:r>
              <a:rPr lang="tr-TR" sz="40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70C0"/>
                </a:solidFill>
                <a:latin typeface="Arial" charset="0"/>
              </a:rPr>
              <a:t>your</a:t>
            </a:r>
            <a:r>
              <a:rPr lang="tr-TR" sz="40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4000" b="1" dirty="0" err="1" smtClean="0">
                <a:solidFill>
                  <a:srgbClr val="0070C0"/>
                </a:solidFill>
                <a:latin typeface="Arial" charset="0"/>
              </a:rPr>
              <a:t>attention</a:t>
            </a:r>
            <a:endParaRPr lang="tr-TR" sz="4000" b="1" dirty="0" smtClean="0">
              <a:solidFill>
                <a:srgbClr val="0070C0"/>
              </a:solidFill>
              <a:latin typeface="Arial" charset="0"/>
            </a:endParaRPr>
          </a:p>
          <a:p>
            <a:pPr>
              <a:buFontTx/>
              <a:buNone/>
            </a:pPr>
            <a:endParaRPr lang="tr-TR" sz="40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Öz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AB2328"/>
      </a:accent2>
      <a:accent3>
        <a:srgbClr val="FFFFFF"/>
      </a:accent3>
      <a:accent4>
        <a:srgbClr val="000000"/>
      </a:accent4>
      <a:accent5>
        <a:srgbClr val="DAEDEF"/>
      </a:accent5>
      <a:accent6>
        <a:srgbClr val="AB2328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102</Words>
  <Application>Microsoft Office PowerPoint</Application>
  <PresentationFormat>Ekran Gösterisi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Varsayılan Tasarım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Hp</cp:lastModifiedBy>
  <cp:revision>184</cp:revision>
  <dcterms:created xsi:type="dcterms:W3CDTF">2006-12-22T08:39:23Z</dcterms:created>
  <dcterms:modified xsi:type="dcterms:W3CDTF">2015-01-11T13:52:59Z</dcterms:modified>
</cp:coreProperties>
</file>